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2" r:id="rId4"/>
    <p:sldId id="260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2"/>
    <p:restoredTop sz="94638"/>
  </p:normalViewPr>
  <p:slideViewPr>
    <p:cSldViewPr snapToGrid="0" snapToObjects="1">
      <p:cViewPr>
        <p:scale>
          <a:sx n="82" d="100"/>
          <a:sy n="82" d="100"/>
        </p:scale>
        <p:origin x="107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challinial/Downloads/PubMed%20by%20Year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challinial/Downloads/PubMed%20by%20Year%20(1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challinial/Downloads/PubMed%20by%20Year%20(1)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challinial/Downloads/PubMed%20by%20Year%20(4)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579373556223453E-2"/>
          <c:y val="2.853510445235552E-2"/>
          <c:w val="0.88417397352144866"/>
          <c:h val="0.87770427570016896"/>
        </c:manualLayout>
      </c:layout>
      <c:lineChart>
        <c:grouping val="standard"/>
        <c:varyColors val="0"/>
        <c:ser>
          <c:idx val="1"/>
          <c:order val="0"/>
          <c:tx>
            <c:strRef>
              <c:f>'Sheet 1'!$C$2</c:f>
              <c:strCache>
                <c:ptCount val="1"/>
                <c:pt idx="0">
                  <c:v>CRISPR</c:v>
                </c:pt>
              </c:strCache>
            </c:strRef>
          </c:tx>
          <c:spPr>
            <a:ln w="2794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'Sheet 1'!$A$3:$A$33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'Sheet 1'!$C$3:$C$33</c:f>
              <c:numCache>
                <c:formatCode>General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0.17684685592817201</c:v>
                </c:pt>
                <c:pt idx="13">
                  <c:v>0.16818566351767</c:v>
                </c:pt>
                <c:pt idx="14">
                  <c:v>0.15630714980164601</c:v>
                </c:pt>
                <c:pt idx="15">
                  <c:v>0.71385230395831101</c:v>
                </c:pt>
                <c:pt idx="16">
                  <c:v>0.93321388195644295</c:v>
                </c:pt>
                <c:pt idx="17">
                  <c:v>2.1608292500015902</c:v>
                </c:pt>
                <c:pt idx="18">
                  <c:v>3.3445654991345899</c:v>
                </c:pt>
                <c:pt idx="19">
                  <c:v>4.44381142287423</c:v>
                </c:pt>
                <c:pt idx="20">
                  <c:v>5.7318634288007004</c:v>
                </c:pt>
                <c:pt idx="21">
                  <c:v>8.5247816382082693</c:v>
                </c:pt>
                <c:pt idx="22">
                  <c:v>13.3026668636073</c:v>
                </c:pt>
                <c:pt idx="23">
                  <c:v>28.6951531277717</c:v>
                </c:pt>
                <c:pt idx="24">
                  <c:v>57.809556906749101</c:v>
                </c:pt>
                <c:pt idx="25">
                  <c:v>107.092598923509</c:v>
                </c:pt>
                <c:pt idx="26">
                  <c:v>178.37131116921901</c:v>
                </c:pt>
                <c:pt idx="27">
                  <c:v>249.78583759549099</c:v>
                </c:pt>
                <c:pt idx="28">
                  <c:v>319.651224996726</c:v>
                </c:pt>
                <c:pt idx="29">
                  <c:v>378.37570830775297</c:v>
                </c:pt>
                <c:pt idx="30">
                  <c:v>384.44112543063397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1C-FC4E-B9B3-42F50C31C29E}"/>
            </c:ext>
          </c:extLst>
        </c:ser>
        <c:ser>
          <c:idx val="2"/>
          <c:order val="1"/>
          <c:tx>
            <c:strRef>
              <c:f>'Sheet 1'!$D$2</c:f>
              <c:strCache>
                <c:ptCount val="1"/>
                <c:pt idx="0">
                  <c:v>lncRNA</c:v>
                </c:pt>
              </c:strCache>
            </c:strRef>
          </c:tx>
          <c:spPr>
            <a:ln w="2794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'Sheet 1'!$A$3:$A$33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'Sheet 1'!$D$3:$D$33</c:f>
              <c:numCache>
                <c:formatCode>General</c:formatCode>
                <c:ptCount val="31"/>
                <c:pt idx="0">
                  <c:v>6.3276660160527998</c:v>
                </c:pt>
                <c:pt idx="1">
                  <c:v>4.8401773440978904</c:v>
                </c:pt>
                <c:pt idx="2">
                  <c:v>9.0903001712803899</c:v>
                </c:pt>
                <c:pt idx="3">
                  <c:v>8.1850092724462193</c:v>
                </c:pt>
                <c:pt idx="4">
                  <c:v>10.026547563435001</c:v>
                </c:pt>
                <c:pt idx="5">
                  <c:v>12.9110097522644</c:v>
                </c:pt>
                <c:pt idx="6">
                  <c:v>16.567299203243699</c:v>
                </c:pt>
                <c:pt idx="7">
                  <c:v>21.012449876551901</c:v>
                </c:pt>
                <c:pt idx="8">
                  <c:v>20.431763176907499</c:v>
                </c:pt>
                <c:pt idx="9">
                  <c:v>18.018638155377399</c:v>
                </c:pt>
                <c:pt idx="10">
                  <c:v>23.2805265904918</c:v>
                </c:pt>
                <c:pt idx="11">
                  <c:v>19.173704633645301</c:v>
                </c:pt>
                <c:pt idx="12">
                  <c:v>21.0447758554525</c:v>
                </c:pt>
                <c:pt idx="13">
                  <c:v>21.359579266744099</c:v>
                </c:pt>
                <c:pt idx="14">
                  <c:v>20.788850923619002</c:v>
                </c:pt>
                <c:pt idx="15">
                  <c:v>18.2746189813328</c:v>
                </c:pt>
                <c:pt idx="16">
                  <c:v>21.863868091551002</c:v>
                </c:pt>
                <c:pt idx="17">
                  <c:v>19.320355647073001</c:v>
                </c:pt>
                <c:pt idx="18">
                  <c:v>22.6952658869847</c:v>
                </c:pt>
                <c:pt idx="19">
                  <c:v>25.409485828229599</c:v>
                </c:pt>
                <c:pt idx="20">
                  <c:v>28.340880286847899</c:v>
                </c:pt>
                <c:pt idx="21">
                  <c:v>39.292384332431197</c:v>
                </c:pt>
                <c:pt idx="22">
                  <c:v>54.403320345649199</c:v>
                </c:pt>
                <c:pt idx="23">
                  <c:v>80.607293786195001</c:v>
                </c:pt>
                <c:pt idx="24">
                  <c:v>117.60968679163599</c:v>
                </c:pt>
                <c:pt idx="25">
                  <c:v>156.38540614888001</c:v>
                </c:pt>
                <c:pt idx="26">
                  <c:v>214.79267837131101</c:v>
                </c:pt>
                <c:pt idx="27">
                  <c:v>284.91077269488801</c:v>
                </c:pt>
                <c:pt idx="28">
                  <c:v>402.15379811509399</c:v>
                </c:pt>
                <c:pt idx="29">
                  <c:v>515.27404365222196</c:v>
                </c:pt>
                <c:pt idx="30">
                  <c:v>555.10709518581496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1C-FC4E-B9B3-42F50C31C29E}"/>
            </c:ext>
          </c:extLst>
        </c:ser>
        <c:ser>
          <c:idx val="4"/>
          <c:order val="2"/>
          <c:tx>
            <c:strRef>
              <c:f>'Sheet 1'!$F$2</c:f>
              <c:strCache>
                <c:ptCount val="1"/>
                <c:pt idx="0">
                  <c:v>ribozyme</c:v>
                </c:pt>
              </c:strCache>
            </c:strRef>
          </c:tx>
          <c:spPr>
            <a:ln w="2794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'Sheet 1'!$A$3:$A$33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'Sheet 1'!$F$3:$F$33</c:f>
              <c:numCache>
                <c:formatCode>General</c:formatCode>
                <c:ptCount val="31"/>
                <c:pt idx="0">
                  <c:v>63.763403700224401</c:v>
                </c:pt>
                <c:pt idx="1">
                  <c:v>77.684846372771105</c:v>
                </c:pt>
                <c:pt idx="2">
                  <c:v>85.161759499363697</c:v>
                </c:pt>
                <c:pt idx="3">
                  <c:v>103.364974240607</c:v>
                </c:pt>
                <c:pt idx="4">
                  <c:v>105.278749416068</c:v>
                </c:pt>
                <c:pt idx="5">
                  <c:v>140.46288195998</c:v>
                </c:pt>
                <c:pt idx="6">
                  <c:v>125.344697919278</c:v>
                </c:pt>
                <c:pt idx="7">
                  <c:v>154.091299094714</c:v>
                </c:pt>
                <c:pt idx="8">
                  <c:v>155.23927279774</c:v>
                </c:pt>
                <c:pt idx="9">
                  <c:v>158.32106783713601</c:v>
                </c:pt>
                <c:pt idx="10">
                  <c:v>162.58819376907999</c:v>
                </c:pt>
                <c:pt idx="11">
                  <c:v>158.50262497146801</c:v>
                </c:pt>
                <c:pt idx="12">
                  <c:v>159.33901719128301</c:v>
                </c:pt>
                <c:pt idx="13">
                  <c:v>144.30329929816099</c:v>
                </c:pt>
                <c:pt idx="14">
                  <c:v>153.96254255462199</c:v>
                </c:pt>
                <c:pt idx="15">
                  <c:v>135.63193775207901</c:v>
                </c:pt>
                <c:pt idx="16">
                  <c:v>123.0509161494</c:v>
                </c:pt>
                <c:pt idx="17">
                  <c:v>122.404621632443</c:v>
                </c:pt>
                <c:pt idx="18">
                  <c:v>114.431919577534</c:v>
                </c:pt>
                <c:pt idx="19">
                  <c:v>114.855433698903</c:v>
                </c:pt>
                <c:pt idx="20">
                  <c:v>103.916561051776</c:v>
                </c:pt>
                <c:pt idx="21">
                  <c:v>92.694752066034695</c:v>
                </c:pt>
                <c:pt idx="22">
                  <c:v>88.439799010465094</c:v>
                </c:pt>
                <c:pt idx="23">
                  <c:v>82.172483956800804</c:v>
                </c:pt>
                <c:pt idx="24">
                  <c:v>79.788800207019605</c:v>
                </c:pt>
                <c:pt idx="25">
                  <c:v>79.186509671725801</c:v>
                </c:pt>
                <c:pt idx="26">
                  <c:v>71.441912588718694</c:v>
                </c:pt>
                <c:pt idx="27">
                  <c:v>68.485954244020107</c:v>
                </c:pt>
                <c:pt idx="28">
                  <c:v>59.564637991288002</c:v>
                </c:pt>
                <c:pt idx="29">
                  <c:v>60.334060164701398</c:v>
                </c:pt>
                <c:pt idx="30">
                  <c:v>56.359459779618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1C-FC4E-B9B3-42F50C31C29E}"/>
            </c:ext>
          </c:extLst>
        </c:ser>
        <c:ser>
          <c:idx val="5"/>
          <c:order val="3"/>
          <c:tx>
            <c:strRef>
              <c:f>'Sheet 1'!$G$2</c:f>
              <c:strCache>
                <c:ptCount val="1"/>
                <c:pt idx="0">
                  <c:v>transposom</c:v>
                </c:pt>
              </c:strCache>
            </c:strRef>
          </c:tx>
          <c:spPr>
            <a:ln w="2794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'Sheet 1'!$A$3:$A$33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'Sheet 1'!$G$3:$G$33</c:f>
              <c:numCache>
                <c:formatCode>General</c:formatCode>
                <c:ptCount val="31"/>
                <c:pt idx="0">
                  <c:v>220.98156702215201</c:v>
                </c:pt>
                <c:pt idx="1">
                  <c:v>212.96780314030701</c:v>
                </c:pt>
                <c:pt idx="2">
                  <c:v>194.00614312916801</c:v>
                </c:pt>
                <c:pt idx="3">
                  <c:v>189.89221512075201</c:v>
                </c:pt>
                <c:pt idx="4">
                  <c:v>207.13935761732799</c:v>
                </c:pt>
                <c:pt idx="5">
                  <c:v>208.57958858399601</c:v>
                </c:pt>
                <c:pt idx="6">
                  <c:v>204.03936913468601</c:v>
                </c:pt>
                <c:pt idx="7">
                  <c:v>215.15873154844201</c:v>
                </c:pt>
                <c:pt idx="8">
                  <c:v>224.32812147841699</c:v>
                </c:pt>
                <c:pt idx="9">
                  <c:v>233.63492619444301</c:v>
                </c:pt>
                <c:pt idx="10">
                  <c:v>242.94355974271301</c:v>
                </c:pt>
                <c:pt idx="11">
                  <c:v>224.423647569048</c:v>
                </c:pt>
                <c:pt idx="12">
                  <c:v>211.50883969009399</c:v>
                </c:pt>
                <c:pt idx="13">
                  <c:v>231.59165866383199</c:v>
                </c:pt>
                <c:pt idx="14">
                  <c:v>234.617031852271</c:v>
                </c:pt>
                <c:pt idx="15">
                  <c:v>230.717064639326</c:v>
                </c:pt>
                <c:pt idx="16">
                  <c:v>226.770973315416</c:v>
                </c:pt>
                <c:pt idx="17">
                  <c:v>222.438305147222</c:v>
                </c:pt>
                <c:pt idx="18">
                  <c:v>208.915894928086</c:v>
                </c:pt>
                <c:pt idx="19">
                  <c:v>208.745192992451</c:v>
                </c:pt>
                <c:pt idx="20">
                  <c:v>194.777210960172</c:v>
                </c:pt>
                <c:pt idx="21">
                  <c:v>193.22838379938699</c:v>
                </c:pt>
                <c:pt idx="22">
                  <c:v>182.200664766373</c:v>
                </c:pt>
                <c:pt idx="23">
                  <c:v>180.518599676527</c:v>
                </c:pt>
                <c:pt idx="24">
                  <c:v>161.73405447368799</c:v>
                </c:pt>
                <c:pt idx="25">
                  <c:v>153.68225220426299</c:v>
                </c:pt>
                <c:pt idx="26">
                  <c:v>149.18752334703001</c:v>
                </c:pt>
                <c:pt idx="27">
                  <c:v>150.393008143923</c:v>
                </c:pt>
                <c:pt idx="28">
                  <c:v>138.73751084927301</c:v>
                </c:pt>
                <c:pt idx="29">
                  <c:v>131.74700623099099</c:v>
                </c:pt>
                <c:pt idx="30">
                  <c:v>116.626834430195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1C-FC4E-B9B3-42F50C31C29E}"/>
            </c:ext>
          </c:extLst>
        </c:ser>
        <c:ser>
          <c:idx val="7"/>
          <c:order val="4"/>
          <c:tx>
            <c:strRef>
              <c:f>'Sheet 1'!$I$2</c:f>
              <c:strCache>
                <c:ptCount val="1"/>
                <c:pt idx="0">
                  <c:v>rRNA</c:v>
                </c:pt>
              </c:strCache>
            </c:strRef>
          </c:tx>
          <c:spPr>
            <a:ln w="2794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'Sheet 1'!$A$3:$A$33</c:f>
              <c:numCache>
                <c:formatCode>General</c:formatCode>
                <c:ptCount val="31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  <c:pt idx="29">
                  <c:v>2019</c:v>
                </c:pt>
                <c:pt idx="30">
                  <c:v>2020</c:v>
                </c:pt>
              </c:numCache>
            </c:numRef>
          </c:cat>
          <c:val>
            <c:numRef>
              <c:f>'Sheet 1'!$I$3:$I$33</c:f>
              <c:numCache>
                <c:formatCode>General</c:formatCode>
                <c:ptCount val="31"/>
                <c:pt idx="0">
                  <c:v>106.840206963353</c:v>
                </c:pt>
                <c:pt idx="1">
                  <c:v>120.52041586803701</c:v>
                </c:pt>
                <c:pt idx="2">
                  <c:v>148.793860698326</c:v>
                </c:pt>
                <c:pt idx="3">
                  <c:v>159.958466924378</c:v>
                </c:pt>
                <c:pt idx="4">
                  <c:v>175.00883019813801</c:v>
                </c:pt>
                <c:pt idx="5">
                  <c:v>189.65828118843601</c:v>
                </c:pt>
                <c:pt idx="6">
                  <c:v>192.703848627203</c:v>
                </c:pt>
                <c:pt idx="7">
                  <c:v>223.03840025214899</c:v>
                </c:pt>
                <c:pt idx="8">
                  <c:v>235.07059490132701</c:v>
                </c:pt>
                <c:pt idx="9">
                  <c:v>255.90515312805601</c:v>
                </c:pt>
                <c:pt idx="10">
                  <c:v>271.10548706992</c:v>
                </c:pt>
                <c:pt idx="11">
                  <c:v>245.78863273225301</c:v>
                </c:pt>
                <c:pt idx="12">
                  <c:v>259.43433764662802</c:v>
                </c:pt>
                <c:pt idx="13">
                  <c:v>263.88330605922499</c:v>
                </c:pt>
                <c:pt idx="14">
                  <c:v>303.07956346539203</c:v>
                </c:pt>
                <c:pt idx="15">
                  <c:v>322.09015954598999</c:v>
                </c:pt>
                <c:pt idx="16">
                  <c:v>348.08877796975298</c:v>
                </c:pt>
                <c:pt idx="17">
                  <c:v>377.509580735572</c:v>
                </c:pt>
                <c:pt idx="18">
                  <c:v>372.20236054654998</c:v>
                </c:pt>
                <c:pt idx="19">
                  <c:v>416.46489104116199</c:v>
                </c:pt>
                <c:pt idx="20">
                  <c:v>434.66631001738699</c:v>
                </c:pt>
                <c:pt idx="21">
                  <c:v>433.58803159852403</c:v>
                </c:pt>
                <c:pt idx="22">
                  <c:v>443.850360594015</c:v>
                </c:pt>
                <c:pt idx="23">
                  <c:v>452.77473435244599</c:v>
                </c:pt>
                <c:pt idx="24">
                  <c:v>457.33414172713702</c:v>
                </c:pt>
                <c:pt idx="25">
                  <c:v>478.14023008610297</c:v>
                </c:pt>
                <c:pt idx="26">
                  <c:v>516.98107334080396</c:v>
                </c:pt>
                <c:pt idx="27">
                  <c:v>484.00319959015798</c:v>
                </c:pt>
                <c:pt idx="28">
                  <c:v>495.01543871020698</c:v>
                </c:pt>
                <c:pt idx="29">
                  <c:v>544.77069528829804</c:v>
                </c:pt>
                <c:pt idx="30">
                  <c:v>542.83380004420803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81C-FC4E-B9B3-42F50C31C2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6107423"/>
        <c:axId val="276109103"/>
      </c:lineChart>
      <c:catAx>
        <c:axId val="276107423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6109103"/>
        <c:crosses val="autoZero"/>
        <c:auto val="1"/>
        <c:lblAlgn val="ctr"/>
        <c:lblOffset val="100"/>
        <c:tickLblSkip val="5"/>
        <c:tickMarkSkip val="1"/>
        <c:noMultiLvlLbl val="0"/>
      </c:catAx>
      <c:valAx>
        <c:axId val="276109103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6107423"/>
        <c:crosses val="max"/>
        <c:crossBetween val="between"/>
      </c:valAx>
      <c:spPr>
        <a:noFill/>
        <a:ln>
          <a:solidFill>
            <a:schemeClr val="bg1">
              <a:lumMod val="50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9.8135446637009585E-2"/>
          <c:y val="7.2345850999394293E-2"/>
          <c:w val="0.2365706053304851"/>
          <c:h val="0.33550378623450533"/>
        </c:manualLayout>
      </c:layout>
      <c:overlay val="0"/>
      <c:spPr>
        <a:solidFill>
          <a:schemeClr val="bg1"/>
        </a:solidFill>
        <a:ln>
          <a:solidFill>
            <a:schemeClr val="bg1">
              <a:lumMod val="6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'PubMed by Year (1)'!$A$18</c:f>
              <c:strCache>
                <c:ptCount val="1"/>
                <c:pt idx="0">
                  <c:v>Ratio 2022 to 2021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strRef>
              <c:f>'PubMed by Year (1)'!$B$1:$J$1</c:f>
              <c:strCache>
                <c:ptCount val="9"/>
                <c:pt idx="0">
                  <c:v>medulla oblongata</c:v>
                </c:pt>
                <c:pt idx="1">
                  <c:v> serotonin</c:v>
                </c:pt>
                <c:pt idx="2">
                  <c:v>DNA array</c:v>
                </c:pt>
                <c:pt idx="3">
                  <c:v>neuropeptide</c:v>
                </c:pt>
                <c:pt idx="4">
                  <c:v>histamine</c:v>
                </c:pt>
                <c:pt idx="5">
                  <c:v>junk DNA</c:v>
                </c:pt>
                <c:pt idx="6">
                  <c:v>norepinephrine</c:v>
                </c:pt>
                <c:pt idx="7">
                  <c:v>pituitary gland</c:v>
                </c:pt>
                <c:pt idx="8">
                  <c:v>ancient DNA</c:v>
                </c:pt>
              </c:strCache>
            </c:strRef>
          </c:cat>
          <c:val>
            <c:numRef>
              <c:f>'PubMed by Year (1)'!$B$18:$J$18</c:f>
              <c:numCache>
                <c:formatCode>General</c:formatCode>
                <c:ptCount val="9"/>
                <c:pt idx="0">
                  <c:v>0.82393513205515956</c:v>
                </c:pt>
                <c:pt idx="1">
                  <c:v>0.91861470667587508</c:v>
                </c:pt>
                <c:pt idx="2">
                  <c:v>0.90582386595284359</c:v>
                </c:pt>
                <c:pt idx="3">
                  <c:v>0.99746651147800969</c:v>
                </c:pt>
                <c:pt idx="4">
                  <c:v>0.9290246852875389</c:v>
                </c:pt>
                <c:pt idx="5">
                  <c:v>0.8025185368896407</c:v>
                </c:pt>
                <c:pt idx="6">
                  <c:v>0.92141478148140532</c:v>
                </c:pt>
                <c:pt idx="7">
                  <c:v>0.87278718810454747</c:v>
                </c:pt>
                <c:pt idx="8">
                  <c:v>0.8586453142718119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33-8843-B0E3-775246A08943}"/>
            </c:ext>
          </c:extLst>
        </c:ser>
        <c:ser>
          <c:idx val="1"/>
          <c:order val="1"/>
          <c:tx>
            <c:strRef>
              <c:f>'PubMed by Year (1)'!$A$19</c:f>
              <c:strCache>
                <c:ptCount val="1"/>
                <c:pt idx="0">
                  <c:v>Ratio 2022 to 2019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'PubMed by Year (1)'!$B$1:$J$1</c:f>
              <c:strCache>
                <c:ptCount val="9"/>
                <c:pt idx="0">
                  <c:v>medulla oblongata</c:v>
                </c:pt>
                <c:pt idx="1">
                  <c:v> serotonin</c:v>
                </c:pt>
                <c:pt idx="2">
                  <c:v>DNA array</c:v>
                </c:pt>
                <c:pt idx="3">
                  <c:v>neuropeptide</c:v>
                </c:pt>
                <c:pt idx="4">
                  <c:v>histamine</c:v>
                </c:pt>
                <c:pt idx="5">
                  <c:v>junk DNA</c:v>
                </c:pt>
                <c:pt idx="6">
                  <c:v>norepinephrine</c:v>
                </c:pt>
                <c:pt idx="7">
                  <c:v>pituitary gland</c:v>
                </c:pt>
                <c:pt idx="8">
                  <c:v>ancient DNA</c:v>
                </c:pt>
              </c:strCache>
            </c:strRef>
          </c:cat>
          <c:val>
            <c:numRef>
              <c:f>'PubMed by Year (1)'!$B$19:$J$19</c:f>
              <c:numCache>
                <c:formatCode>General</c:formatCode>
                <c:ptCount val="9"/>
                <c:pt idx="0">
                  <c:v>0.68422938763662877</c:v>
                </c:pt>
                <c:pt idx="1">
                  <c:v>0.73231184292496643</c:v>
                </c:pt>
                <c:pt idx="2">
                  <c:v>0.71516517240566546</c:v>
                </c:pt>
                <c:pt idx="3">
                  <c:v>0.78069247840701728</c:v>
                </c:pt>
                <c:pt idx="4">
                  <c:v>0.75268183486771389</c:v>
                </c:pt>
                <c:pt idx="5">
                  <c:v>0.44368838148387346</c:v>
                </c:pt>
                <c:pt idx="6">
                  <c:v>0.7626078172401457</c:v>
                </c:pt>
                <c:pt idx="7">
                  <c:v>0.78587162415798906</c:v>
                </c:pt>
                <c:pt idx="8">
                  <c:v>0.81049830074112428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33-8843-B0E3-775246A08943}"/>
            </c:ext>
          </c:extLst>
        </c:ser>
        <c:ser>
          <c:idx val="2"/>
          <c:order val="2"/>
          <c:tx>
            <c:strRef>
              <c:f>'PubMed by Year (1)'!$A$20</c:f>
              <c:strCache>
                <c:ptCount val="1"/>
                <c:pt idx="0">
                  <c:v>Ratio 2022 to 2017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cat>
            <c:strRef>
              <c:f>'PubMed by Year (1)'!$B$1:$J$1</c:f>
              <c:strCache>
                <c:ptCount val="9"/>
                <c:pt idx="0">
                  <c:v>medulla oblongata</c:v>
                </c:pt>
                <c:pt idx="1">
                  <c:v> serotonin</c:v>
                </c:pt>
                <c:pt idx="2">
                  <c:v>DNA array</c:v>
                </c:pt>
                <c:pt idx="3">
                  <c:v>neuropeptide</c:v>
                </c:pt>
                <c:pt idx="4">
                  <c:v>histamine</c:v>
                </c:pt>
                <c:pt idx="5">
                  <c:v>junk DNA</c:v>
                </c:pt>
                <c:pt idx="6">
                  <c:v>norepinephrine</c:v>
                </c:pt>
                <c:pt idx="7">
                  <c:v>pituitary gland</c:v>
                </c:pt>
                <c:pt idx="8">
                  <c:v>ancient DNA</c:v>
                </c:pt>
              </c:strCache>
            </c:strRef>
          </c:cat>
          <c:val>
            <c:numRef>
              <c:f>'PubMed by Year (1)'!$B$20:$J$20</c:f>
              <c:numCache>
                <c:formatCode>General</c:formatCode>
                <c:ptCount val="9"/>
                <c:pt idx="0">
                  <c:v>0.54653420246505546</c:v>
                </c:pt>
                <c:pt idx="1">
                  <c:v>0.6705227413076299</c:v>
                </c:pt>
                <c:pt idx="2">
                  <c:v>0.65094726687870563</c:v>
                </c:pt>
                <c:pt idx="3">
                  <c:v>0.63781983164721379</c:v>
                </c:pt>
                <c:pt idx="4">
                  <c:v>0.6646809419166132</c:v>
                </c:pt>
                <c:pt idx="5">
                  <c:v>0.3669494236870624</c:v>
                </c:pt>
                <c:pt idx="6">
                  <c:v>0.78619755806625446</c:v>
                </c:pt>
                <c:pt idx="7">
                  <c:v>0.69634909156535685</c:v>
                </c:pt>
                <c:pt idx="8">
                  <c:v>0.69063070000549831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33-8843-B0E3-775246A08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3803472"/>
        <c:axId val="2132975328"/>
      </c:barChart>
      <c:catAx>
        <c:axId val="213380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2975328"/>
        <c:crosses val="autoZero"/>
        <c:auto val="1"/>
        <c:lblAlgn val="ctr"/>
        <c:lblOffset val="100"/>
        <c:noMultiLvlLbl val="0"/>
      </c:catAx>
      <c:valAx>
        <c:axId val="213297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803472"/>
        <c:crosses val="autoZero"/>
        <c:crossBetween val="between"/>
      </c:valAx>
      <c:spPr>
        <a:noFill/>
        <a:ln>
          <a:solidFill>
            <a:schemeClr val="bg1">
              <a:lumMod val="7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10047260090868047"/>
          <c:y val="1.0817141684333086E-2"/>
          <c:w val="0.86088412719020557"/>
          <c:h val="6.079304079032561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04191163702213E-2"/>
          <c:y val="3.6340356967918777E-2"/>
          <c:w val="0.92403608816452087"/>
          <c:h val="0.74176261396681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'PubMed by Year (1)'!$A$40</c:f>
              <c:strCache>
                <c:ptCount val="1"/>
                <c:pt idx="0">
                  <c:v>Ratio 2022 to 2019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c:spPr>
          <c:invertIfNegative val="0"/>
          <c:cat>
            <c:strRef>
              <c:f>'PubMed by Year (1)'!$B$24:$I$24</c:f>
              <c:strCache>
                <c:ptCount val="8"/>
                <c:pt idx="0">
                  <c:v>carbon dating</c:v>
                </c:pt>
                <c:pt idx="1">
                  <c:v>HMM</c:v>
                </c:pt>
                <c:pt idx="2">
                  <c:v>influenza</c:v>
                </c:pt>
                <c:pt idx="3">
                  <c:v>hippocampus</c:v>
                </c:pt>
                <c:pt idx="4">
                  <c:v>antibiotic</c:v>
                </c:pt>
                <c:pt idx="5">
                  <c:v>zebrafish</c:v>
                </c:pt>
                <c:pt idx="6">
                  <c:v>neocortex</c:v>
                </c:pt>
                <c:pt idx="7">
                  <c:v>MRI</c:v>
                </c:pt>
              </c:strCache>
            </c:strRef>
          </c:cat>
          <c:val>
            <c:numRef>
              <c:f>'PubMed by Year (1)'!$B$40:$I$40</c:f>
              <c:numCache>
                <c:formatCode>General</c:formatCode>
                <c:ptCount val="8"/>
                <c:pt idx="0">
                  <c:v>0.4999214016637441</c:v>
                </c:pt>
                <c:pt idx="1">
                  <c:v>1.0504372584356354</c:v>
                </c:pt>
                <c:pt idx="2">
                  <c:v>1.038044266120185</c:v>
                </c:pt>
                <c:pt idx="3">
                  <c:v>0.75104605710854866</c:v>
                </c:pt>
                <c:pt idx="4">
                  <c:v>0.91535477813209387</c:v>
                </c:pt>
                <c:pt idx="5">
                  <c:v>0.88850735191565544</c:v>
                </c:pt>
                <c:pt idx="6">
                  <c:v>0.74223831305014343</c:v>
                </c:pt>
                <c:pt idx="7">
                  <c:v>0.87408111703131375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7F-A040-9AC7-95404D638490}"/>
            </c:ext>
          </c:extLst>
        </c:ser>
        <c:ser>
          <c:idx val="1"/>
          <c:order val="1"/>
          <c:tx>
            <c:strRef>
              <c:f>'PubMed by Year (1)'!$A$41</c:f>
              <c:strCache>
                <c:ptCount val="1"/>
                <c:pt idx="0">
                  <c:v>Ratio 2022 to 2017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cat>
            <c:strRef>
              <c:f>'PubMed by Year (1)'!$B$24:$I$24</c:f>
              <c:strCache>
                <c:ptCount val="8"/>
                <c:pt idx="0">
                  <c:v>carbon dating</c:v>
                </c:pt>
                <c:pt idx="1">
                  <c:v>HMM</c:v>
                </c:pt>
                <c:pt idx="2">
                  <c:v>influenza</c:v>
                </c:pt>
                <c:pt idx="3">
                  <c:v>hippocampus</c:v>
                </c:pt>
                <c:pt idx="4">
                  <c:v>antibiotic</c:v>
                </c:pt>
                <c:pt idx="5">
                  <c:v>zebrafish</c:v>
                </c:pt>
                <c:pt idx="6">
                  <c:v>neocortex</c:v>
                </c:pt>
                <c:pt idx="7">
                  <c:v>MRI</c:v>
                </c:pt>
              </c:strCache>
            </c:strRef>
          </c:cat>
          <c:val>
            <c:numRef>
              <c:f>'PubMed by Year (1)'!$B$41:$I$41</c:f>
              <c:numCache>
                <c:formatCode>General</c:formatCode>
                <c:ptCount val="8"/>
                <c:pt idx="0">
                  <c:v>0.49278828515081263</c:v>
                </c:pt>
                <c:pt idx="1">
                  <c:v>0.96063223714509116</c:v>
                </c:pt>
                <c:pt idx="2">
                  <c:v>1.0416328732284605</c:v>
                </c:pt>
                <c:pt idx="3">
                  <c:v>0.70727797963234229</c:v>
                </c:pt>
                <c:pt idx="4">
                  <c:v>0.96513315749122575</c:v>
                </c:pt>
                <c:pt idx="5">
                  <c:v>0.98010504201097981</c:v>
                </c:pt>
                <c:pt idx="6">
                  <c:v>0.63593078081131293</c:v>
                </c:pt>
                <c:pt idx="7">
                  <c:v>0.83533859661005883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7F-A040-9AC7-95404D638490}"/>
            </c:ext>
          </c:extLst>
        </c:ser>
        <c:ser>
          <c:idx val="4"/>
          <c:order val="2"/>
          <c:tx>
            <c:strRef>
              <c:f>'PubMed by Year (1)'!$A$43</c:f>
              <c:strCache>
                <c:ptCount val="1"/>
                <c:pt idx="0">
                  <c:v>Ratio 2017 to 2016</c:v>
                </c:pt>
              </c:strCache>
            </c:strRef>
          </c:tx>
          <c:spPr>
            <a:pattFill prst="dkUpDiag">
              <a:fgClr>
                <a:schemeClr val="accent5"/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cat>
            <c:strRef>
              <c:f>'PubMed by Year (1)'!$B$24:$I$24</c:f>
              <c:strCache>
                <c:ptCount val="8"/>
                <c:pt idx="0">
                  <c:v>carbon dating</c:v>
                </c:pt>
                <c:pt idx="1">
                  <c:v>HMM</c:v>
                </c:pt>
                <c:pt idx="2">
                  <c:v>influenza</c:v>
                </c:pt>
                <c:pt idx="3">
                  <c:v>hippocampus</c:v>
                </c:pt>
                <c:pt idx="4">
                  <c:v>antibiotic</c:v>
                </c:pt>
                <c:pt idx="5">
                  <c:v>zebrafish</c:v>
                </c:pt>
                <c:pt idx="6">
                  <c:v>neocortex</c:v>
                </c:pt>
                <c:pt idx="7">
                  <c:v>MRI</c:v>
                </c:pt>
              </c:strCache>
            </c:strRef>
          </c:cat>
          <c:val>
            <c:numRef>
              <c:f>'PubMed by Year (1)'!$B$43:$I$43</c:f>
              <c:numCache>
                <c:formatCode>General</c:formatCode>
                <c:ptCount val="8"/>
                <c:pt idx="0">
                  <c:v>0.96828631723629599</c:v>
                </c:pt>
                <c:pt idx="1">
                  <c:v>1.1121039398856523</c:v>
                </c:pt>
                <c:pt idx="2">
                  <c:v>0.99258489430771712</c:v>
                </c:pt>
                <c:pt idx="3">
                  <c:v>1.0048788243807492</c:v>
                </c:pt>
                <c:pt idx="4">
                  <c:v>1.0147147216632435</c:v>
                </c:pt>
                <c:pt idx="5">
                  <c:v>0.98762737910255394</c:v>
                </c:pt>
                <c:pt idx="6">
                  <c:v>0.93798697069393933</c:v>
                </c:pt>
                <c:pt idx="7">
                  <c:v>1.0165630389967222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7F-A040-9AC7-95404D6384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7411599"/>
        <c:axId val="2140764480"/>
      </c:barChart>
      <c:catAx>
        <c:axId val="227411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764480"/>
        <c:crosses val="autoZero"/>
        <c:auto val="1"/>
        <c:lblAlgn val="ctr"/>
        <c:lblOffset val="100"/>
        <c:noMultiLvlLbl val="0"/>
      </c:catAx>
      <c:valAx>
        <c:axId val="2140764480"/>
        <c:scaling>
          <c:orientation val="minMax"/>
          <c:max val="1.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411599"/>
        <c:crosses val="autoZero"/>
        <c:crossBetween val="between"/>
      </c:valAx>
      <c:spPr>
        <a:noFill/>
        <a:ln>
          <a:solidFill>
            <a:schemeClr val="bg1">
              <a:lumMod val="7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6.5278042413969117E-2"/>
          <c:y val="1.0483815794710541E-2"/>
          <c:w val="0.89234155477080646"/>
          <c:h val="7.864422634449568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'PubMed by Year (4)'!$B$1</c:f>
              <c:strCache>
                <c:ptCount val="1"/>
                <c:pt idx="0">
                  <c:v>covid-19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'PubMed by Year (4)'!$A$2:$A$14</c:f>
              <c:numCache>
                <c:formatCode>General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</c:numCache>
            </c:numRef>
          </c:cat>
          <c:val>
            <c:numRef>
              <c:f>'PubMed by Year (4)'!$B$2:$B$14</c:f>
              <c:numCache>
                <c:formatCode>General</c:formatCode>
                <c:ptCount val="13"/>
                <c:pt idx="0">
                  <c:v>0.106145619051864</c:v>
                </c:pt>
                <c:pt idx="1">
                  <c:v>9.7985995841474299E-2</c:v>
                </c:pt>
                <c:pt idx="2">
                  <c:v>0.73394024075074704</c:v>
                </c:pt>
                <c:pt idx="3">
                  <c:v>0.60868506634667197</c:v>
                </c:pt>
                <c:pt idx="4">
                  <c:v>8.2940540755737605E-2</c:v>
                </c:pt>
                <c:pt idx="5">
                  <c:v>7.9504527782857201E-2</c:v>
                </c:pt>
                <c:pt idx="6">
                  <c:v>7.7823434192503996E-2</c:v>
                </c:pt>
                <c:pt idx="7">
                  <c:v>7.6700998033386397E-2</c:v>
                </c:pt>
                <c:pt idx="8">
                  <c:v>0.44397678889347603</c:v>
                </c:pt>
                <c:pt idx="9">
                  <c:v>20.181919540473199</c:v>
                </c:pt>
                <c:pt idx="10">
                  <c:v>5719.4165971586999</c:v>
                </c:pt>
                <c:pt idx="11">
                  <c:v>7879.6048234454902</c:v>
                </c:pt>
                <c:pt idx="12">
                  <c:v>7287.7167592537098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85-084F-8A64-3B1C13B4EB78}"/>
            </c:ext>
          </c:extLst>
        </c:ser>
        <c:ser>
          <c:idx val="2"/>
          <c:order val="1"/>
          <c:tx>
            <c:strRef>
              <c:f>'PubMed by Year (4)'!$C$1</c:f>
              <c:strCache>
                <c:ptCount val="1"/>
                <c:pt idx="0">
                  <c:v>virus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'PubMed by Year (4)'!$A$2:$A$14</c:f>
              <c:numCache>
                <c:formatCode>General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</c:numCache>
            </c:numRef>
          </c:cat>
          <c:val>
            <c:numRef>
              <c:f>'PubMed by Year (4)'!$C$2:$C$14</c:f>
              <c:numCache>
                <c:formatCode>General</c:formatCode>
                <c:ptCount val="13"/>
                <c:pt idx="0">
                  <c:v>4085.96945978248</c:v>
                </c:pt>
                <c:pt idx="1">
                  <c:v>4039.7666365523</c:v>
                </c:pt>
                <c:pt idx="2">
                  <c:v>3868.87423658747</c:v>
                </c:pt>
                <c:pt idx="3">
                  <c:v>3844.6287890645299</c:v>
                </c:pt>
                <c:pt idx="4">
                  <c:v>3770.1452205927999</c:v>
                </c:pt>
                <c:pt idx="5">
                  <c:v>3674.06323790139</c:v>
                </c:pt>
                <c:pt idx="6">
                  <c:v>3631.9418503299698</c:v>
                </c:pt>
                <c:pt idx="7">
                  <c:v>3540.3646672250502</c:v>
                </c:pt>
                <c:pt idx="8">
                  <c:v>3446.5178160485698</c:v>
                </c:pt>
                <c:pt idx="9">
                  <c:v>3322.5367120407</c:v>
                </c:pt>
                <c:pt idx="10">
                  <c:v>6467.9654784570002</c:v>
                </c:pt>
                <c:pt idx="11">
                  <c:v>7253.3095193965601</c:v>
                </c:pt>
                <c:pt idx="12">
                  <c:v>5444.8750498118698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85-084F-8A64-3B1C13B4EB78}"/>
            </c:ext>
          </c:extLst>
        </c:ser>
        <c:ser>
          <c:idx val="3"/>
          <c:order val="2"/>
          <c:tx>
            <c:strRef>
              <c:f>'PubMed by Year (4)'!$D$1</c:f>
              <c:strCache>
                <c:ptCount val="1"/>
                <c:pt idx="0">
                  <c:v>coronavirus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'PubMed by Year (4)'!$A$2:$A$14</c:f>
              <c:numCache>
                <c:formatCode>General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</c:numCache>
            </c:numRef>
          </c:cat>
          <c:val>
            <c:numRef>
              <c:f>'PubMed by Year (4)'!$D$2:$D$14</c:f>
              <c:numCache>
                <c:formatCode>General</c:formatCode>
                <c:ptCount val="13"/>
                <c:pt idx="0">
                  <c:v>48.402402287650297</c:v>
                </c:pt>
                <c:pt idx="1">
                  <c:v>43.211824166090103</c:v>
                </c:pt>
                <c:pt idx="2">
                  <c:v>45.8712650469217</c:v>
                </c:pt>
                <c:pt idx="3">
                  <c:v>59.390271473539499</c:v>
                </c:pt>
                <c:pt idx="4">
                  <c:v>69.752994775575303</c:v>
                </c:pt>
                <c:pt idx="5">
                  <c:v>73.541688199142897</c:v>
                </c:pt>
                <c:pt idx="6">
                  <c:v>71.208442286141107</c:v>
                </c:pt>
                <c:pt idx="7">
                  <c:v>63.891931361810798</c:v>
                </c:pt>
                <c:pt idx="8">
                  <c:v>60.380843289512796</c:v>
                </c:pt>
                <c:pt idx="9">
                  <c:v>62.521610884123298</c:v>
                </c:pt>
                <c:pt idx="10">
                  <c:v>4418.4473121483597</c:v>
                </c:pt>
                <c:pt idx="11">
                  <c:v>5349.3178767404097</c:v>
                </c:pt>
                <c:pt idx="12">
                  <c:v>3682.57899626679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D85-084F-8A64-3B1C13B4EB78}"/>
            </c:ext>
          </c:extLst>
        </c:ser>
        <c:ser>
          <c:idx val="4"/>
          <c:order val="3"/>
          <c:tx>
            <c:strRef>
              <c:f>'PubMed by Year (4)'!$E$1</c:f>
              <c:strCache>
                <c:ptCount val="1"/>
                <c:pt idx="0">
                  <c:v>immunization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'PubMed by Year (4)'!$A$2:$A$14</c:f>
              <c:numCache>
                <c:formatCode>General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</c:numCache>
            </c:numRef>
          </c:cat>
          <c:val>
            <c:numRef>
              <c:f>'PubMed by Year (4)'!$E$2:$E$14</c:f>
              <c:numCache>
                <c:formatCode>General</c:formatCode>
                <c:ptCount val="13"/>
                <c:pt idx="0">
                  <c:v>4255.5901590273597</c:v>
                </c:pt>
                <c:pt idx="1">
                  <c:v>4332.9407361099902</c:v>
                </c:pt>
                <c:pt idx="2">
                  <c:v>4349.23812415883</c:v>
                </c:pt>
                <c:pt idx="3">
                  <c:v>4309.3163597154798</c:v>
                </c:pt>
                <c:pt idx="4">
                  <c:v>4464.10872509606</c:v>
                </c:pt>
                <c:pt idx="5">
                  <c:v>4504.4880305933402</c:v>
                </c:pt>
                <c:pt idx="6">
                  <c:v>4616.7195866019101</c:v>
                </c:pt>
                <c:pt idx="7">
                  <c:v>4792.6618621161497</c:v>
                </c:pt>
                <c:pt idx="8">
                  <c:v>4877.0110298633499</c:v>
                </c:pt>
                <c:pt idx="9">
                  <c:v>5076.3878597991597</c:v>
                </c:pt>
                <c:pt idx="10">
                  <c:v>5530.3712152760299</c:v>
                </c:pt>
                <c:pt idx="11">
                  <c:v>6433.6944739310402</c:v>
                </c:pt>
                <c:pt idx="12">
                  <c:v>6827.1897750478902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D85-084F-8A64-3B1C13B4E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6804256"/>
        <c:axId val="1487313216"/>
      </c:lineChart>
      <c:catAx>
        <c:axId val="14168042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7313216"/>
        <c:crosses val="autoZero"/>
        <c:auto val="1"/>
        <c:lblAlgn val="ctr"/>
        <c:lblOffset val="100"/>
        <c:noMultiLvlLbl val="0"/>
      </c:catAx>
      <c:valAx>
        <c:axId val="1487313216"/>
        <c:scaling>
          <c:orientation val="minMax"/>
          <c:max val="1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804256"/>
        <c:crosses val="autoZero"/>
        <c:crossBetween val="between"/>
        <c:majorUnit val="2000"/>
      </c:valAx>
      <c:spPr>
        <a:noFill/>
        <a:ln>
          <a:solidFill>
            <a:schemeClr val="bg1">
              <a:lumMod val="7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17259825549823513"/>
          <c:y val="8.7797150356205444E-2"/>
          <c:w val="0.1957518025764021"/>
          <c:h val="0.2495044369453818"/>
        </c:manualLayout>
      </c:layout>
      <c:overlay val="0"/>
      <c:spPr>
        <a:solidFill>
          <a:schemeClr val="bg1"/>
        </a:solidFill>
        <a:ln>
          <a:solidFill>
            <a:schemeClr val="bg1">
              <a:lumMod val="6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2A5FB-B04F-B54F-9474-E6ACF0B8CBCA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E1D44-F104-2644-99A8-9EAF183C3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5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E1D44-F104-2644-99A8-9EAF183C39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1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E1D44-F104-2644-99A8-9EAF183C39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60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E1D44-F104-2644-99A8-9EAF183C39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4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134F-4095-A94C-8529-8D13EFF6E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364A6-384A-8940-AA40-0BE447D2D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57598-E975-7141-95EA-BA7A67AB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A1BE3-D875-E240-9066-26597FC47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E0923-100A-A64F-8C8D-A5FB4C6A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9934-235E-4547-A5BE-EA3340AE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37EA1-0E92-7844-8ACC-F0F51F25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B6D9B-2562-B94A-A1CE-754471E5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28402-8334-6947-BF24-0E4CBC55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21253-059E-0342-9529-E4F11334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4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C376B-68DA-4140-ADA8-2070B7E0B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68E43-039C-334F-9AB1-CF0C7B035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5A270-F25D-6940-A046-7015D01B0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A8914-4075-7A4C-A440-6F673F75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31C4-B85B-9A4D-9907-9FA3277E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1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5009-6931-C841-AC72-90EF4814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B9BF-8CDC-704D-88EB-C79AB7899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D668E-528B-574D-B6AE-9AA0F6FD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BE29B-7591-D84E-BCE9-AB28E301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867D3-B090-E340-BB9F-66D7759D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389E-F0E9-594C-BD55-814D26D87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88831-3AC1-A640-A39A-98AD43376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C25EF-B964-4E45-B194-8FECAAF0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5D2EE-2CB2-BD44-A0CF-DA9AD754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CA962-CB0E-CB43-86BD-B18A1EB5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7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C793E-1106-0E4C-BCF3-6C86767D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2D9D3-7F19-EB45-B341-E4E69012D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47B99-2577-F149-972C-80CB341F8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A0266-2028-664F-B263-82BB769D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22DFF-9E96-C248-9652-0932387A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097FB-D839-B346-9F0A-BDF00361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8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7D22-FA72-DD4D-9333-FBDC123A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92640-F251-2340-A33A-E995C61D7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E32DF-11CE-0646-8AC5-8C5FC59E7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DE9069-D4E6-CD46-AF54-018DE49FF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E1B92E-BD72-314B-87CA-5A5170FD5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70AFD1-46BF-5B4D-AEDA-551A68FC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DDC68-C5A6-A041-9184-DA637A4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E45A0-74E4-7D42-B633-13799D61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6B9F-5185-F542-99F2-53C8BEF2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3C768-534B-654A-AB31-3EC19DD7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57848-6512-C14E-927F-C4505F76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134E1-4E68-C045-9D75-83AD8F69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8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B8BA7-161D-3347-A978-701CB3D84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14CAD-FE5B-F34C-9A32-43D25C25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E909A-9A32-F14C-96C7-6947D1BD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2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4A0B-B6CF-BF4F-996E-927674D0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B8851-10CE-9A4D-B2DD-9229936A2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6C33B-BCE4-354F-B848-450BE9D79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0772C-937B-044E-99DD-EA0B868E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3C083-B901-BC4B-A958-0511C4C6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F9D4C-B511-1246-9970-DF692D73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9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B032-4D2F-4E4E-868C-E04D4BB87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8593C-9883-444F-83D7-E07D3FA93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EF522-0D4E-204A-B7CC-EE75C2E88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B0259-797A-4243-AF78-A2D22558A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2D748-C367-F14A-84C3-66028803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379C3-7FB7-1645-BB86-046A79D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1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CB237F-B567-B549-B102-6139938F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35BDB-EBC7-1845-A516-F441F6309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D6669-CB75-6540-88CE-39EA814BF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9950D-3F88-BD45-851F-0F49067D7244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8D075-3EB3-4144-B3D9-FD1F1098A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E1C44-6D6B-4849-960E-FA2E9F01C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EA258-BAE6-0E42-8D8C-CA6613D0D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9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F89870-18DB-0242-9924-344506FB5C9D}"/>
              </a:ext>
            </a:extLst>
          </p:cNvPr>
          <p:cNvGrpSpPr/>
          <p:nvPr/>
        </p:nvGrpSpPr>
        <p:grpSpPr>
          <a:xfrm>
            <a:off x="0" y="82194"/>
            <a:ext cx="7579857" cy="6654914"/>
            <a:chOff x="-69449" y="-184666"/>
            <a:chExt cx="7579857" cy="6654914"/>
          </a:xfrm>
        </p:grpSpPr>
        <p:pic>
          <p:nvPicPr>
            <p:cNvPr id="4" name="image4.png">
              <a:extLst>
                <a:ext uri="{FF2B5EF4-FFF2-40B4-BE49-F238E27FC236}">
                  <a16:creationId xmlns:a16="http://schemas.microsoft.com/office/drawing/2014/main" id="{F05CCBE6-904B-D74E-B896-67D2003BAEFF}"/>
                </a:ext>
              </a:extLst>
            </p:cNvPr>
            <p:cNvPicPr/>
            <p:nvPr/>
          </p:nvPicPr>
          <p:blipFill rotWithShape="1">
            <a:blip r:embed="rId2"/>
            <a:srcRect b="8240"/>
            <a:stretch/>
          </p:blipFill>
          <p:spPr>
            <a:xfrm>
              <a:off x="-1" y="0"/>
              <a:ext cx="7161089" cy="3252486"/>
            </a:xfrm>
            <a:prstGeom prst="rect">
              <a:avLst/>
            </a:prstGeom>
            <a:ln/>
          </p:spPr>
        </p:pic>
        <p:pic>
          <p:nvPicPr>
            <p:cNvPr id="5" name="image5.png">
              <a:extLst>
                <a:ext uri="{FF2B5EF4-FFF2-40B4-BE49-F238E27FC236}">
                  <a16:creationId xmlns:a16="http://schemas.microsoft.com/office/drawing/2014/main" id="{B8EB9047-701D-B941-AAEF-3D50BD14C483}"/>
                </a:ext>
              </a:extLst>
            </p:cNvPr>
            <p:cNvPicPr/>
            <p:nvPr/>
          </p:nvPicPr>
          <p:blipFill rotWithShape="1">
            <a:blip r:embed="rId3"/>
            <a:srcRect b="7845"/>
            <a:stretch/>
          </p:blipFill>
          <p:spPr>
            <a:xfrm>
              <a:off x="0" y="3544583"/>
              <a:ext cx="7510408" cy="2925665"/>
            </a:xfrm>
            <a:prstGeom prst="rect">
              <a:avLst/>
            </a:prstGeom>
            <a:ln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6201A0-0C56-6942-9E20-66C13F286C53}"/>
                </a:ext>
              </a:extLst>
            </p:cNvPr>
            <p:cNvSpPr txBox="1"/>
            <p:nvPr/>
          </p:nvSpPr>
          <p:spPr>
            <a:xfrm>
              <a:off x="-69449" y="-184666"/>
              <a:ext cx="416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335EAB-C08A-924F-8B8A-65EA84FEF9D4}"/>
                </a:ext>
              </a:extLst>
            </p:cNvPr>
            <p:cNvSpPr txBox="1"/>
            <p:nvPr/>
          </p:nvSpPr>
          <p:spPr>
            <a:xfrm>
              <a:off x="-69448" y="3359917"/>
              <a:ext cx="416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1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F88695-D210-9A4C-8CBD-4A3FBE2A42DA}"/>
              </a:ext>
            </a:extLst>
          </p:cNvPr>
          <p:cNvGrpSpPr/>
          <p:nvPr/>
        </p:nvGrpSpPr>
        <p:grpSpPr>
          <a:xfrm>
            <a:off x="219544" y="420799"/>
            <a:ext cx="11567811" cy="6514299"/>
            <a:chOff x="219544" y="420799"/>
            <a:chExt cx="11567811" cy="65142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2F8849-15B0-D843-B3F4-8B0BED1594AE}"/>
                </a:ext>
              </a:extLst>
            </p:cNvPr>
            <p:cNvSpPr txBox="1"/>
            <p:nvPr/>
          </p:nvSpPr>
          <p:spPr>
            <a:xfrm>
              <a:off x="219544" y="420799"/>
              <a:ext cx="416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CF7D28-5784-3D4C-82E0-03DD5593801B}"/>
                </a:ext>
              </a:extLst>
            </p:cNvPr>
            <p:cNvSpPr txBox="1"/>
            <p:nvPr/>
          </p:nvSpPr>
          <p:spPr>
            <a:xfrm>
              <a:off x="219544" y="3638213"/>
              <a:ext cx="416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B</a:t>
              </a:r>
            </a:p>
          </p:txBody>
        </p:sp>
        <p:pic>
          <p:nvPicPr>
            <p:cNvPr id="6" name="image2.png">
              <a:extLst>
                <a:ext uri="{FF2B5EF4-FFF2-40B4-BE49-F238E27FC236}">
                  <a16:creationId xmlns:a16="http://schemas.microsoft.com/office/drawing/2014/main" id="{BCF35B9A-A39E-AC42-8873-9C82C8D9F9F0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27886" y="601830"/>
              <a:ext cx="5441878" cy="3082515"/>
            </a:xfrm>
            <a:prstGeom prst="rect">
              <a:avLst/>
            </a:prstGeom>
            <a:ln/>
          </p:spPr>
        </p:pic>
        <p:pic>
          <p:nvPicPr>
            <p:cNvPr id="1028" name="Picture 4" descr="https://lh6.googleusercontent.com/FwvvtMGs2uYCB5zt3PJnPZ_vmpzp0SN1EvhiifMT_XBEiV3Ei2np47-Yotz_PYRKyu97bwXQMK7ClvYy7pnJpHf2SgsYounX4TS99UtNRgTLtqZ5fFCqSfT3h1poFZIg7XTC1YPdZwHYJl1492L0f-g">
              <a:extLst>
                <a:ext uri="{FF2B5EF4-FFF2-40B4-BE49-F238E27FC236}">
                  <a16:creationId xmlns:a16="http://schemas.microsoft.com/office/drawing/2014/main" id="{9AD508F7-934C-3946-BBDA-7874FF28E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273" y="3888387"/>
              <a:ext cx="5611094" cy="304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9CF976-0916-884F-86E1-4661AB99E3D1}"/>
                </a:ext>
              </a:extLst>
            </p:cNvPr>
            <p:cNvGrpSpPr/>
            <p:nvPr/>
          </p:nvGrpSpPr>
          <p:grpSpPr>
            <a:xfrm>
              <a:off x="6025367" y="432553"/>
              <a:ext cx="5761988" cy="6502545"/>
              <a:chOff x="6025367" y="432553"/>
              <a:chExt cx="5761988" cy="6502545"/>
            </a:xfrm>
          </p:grpSpPr>
          <p:pic>
            <p:nvPicPr>
              <p:cNvPr id="1026" name="Picture 2" descr="https://lh6.googleusercontent.com/fsoYtwiudL0Pl14Lik3Z1phEndfCWwOPWTpJjV4nhS8DlqSfa1XaGRxJT6kaNzVPv-28tjgQU42QJTi1lMIBYXIpMZjV2i1MnelRoMOAevuJShKBGLzX2oM9HeDew0qkJp55rYtx8xu_yJlBFYGmRbk">
                <a:extLst>
                  <a:ext uri="{FF2B5EF4-FFF2-40B4-BE49-F238E27FC236}">
                    <a16:creationId xmlns:a16="http://schemas.microsoft.com/office/drawing/2014/main" id="{80ACD355-42CA-C547-A112-7244E6CCFC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5476" y="659347"/>
                <a:ext cx="5441879" cy="3024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CDB1D7-7C8C-8242-B18A-9E3A714F62AC}"/>
                  </a:ext>
                </a:extLst>
              </p:cNvPr>
              <p:cNvSpPr txBox="1"/>
              <p:nvPr/>
            </p:nvSpPr>
            <p:spPr>
              <a:xfrm>
                <a:off x="6025368" y="432553"/>
                <a:ext cx="4166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</a:t>
                </a:r>
              </a:p>
            </p:txBody>
          </p:sp>
          <p:pic>
            <p:nvPicPr>
              <p:cNvPr id="11" name="Picture 2" descr="https://lh6.googleusercontent.com/fsoYtwiudL0Pl14Lik3Z1phEndfCWwOPWTpJjV4nhS8DlqSfa1XaGRxJT6kaNzVPv-28tjgQU42QJTi1lMIBYXIpMZjV2i1MnelRoMOAevuJShKBGLzX2oM9HeDew0qkJp55rYtx8xu_yJlBFYGmRbk">
                <a:extLst>
                  <a:ext uri="{FF2B5EF4-FFF2-40B4-BE49-F238E27FC236}">
                    <a16:creationId xmlns:a16="http://schemas.microsoft.com/office/drawing/2014/main" id="{7E4D4E1D-1CD3-464C-B7FA-A419C129AE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6595" b="9236"/>
              <a:stretch/>
            </p:blipFill>
            <p:spPr bwMode="auto">
              <a:xfrm>
                <a:off x="6345476" y="3888387"/>
                <a:ext cx="185321" cy="27456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08C25-0399-5147-A0DB-FCA913BD0FFD}"/>
                  </a:ext>
                </a:extLst>
              </p:cNvPr>
              <p:cNvSpPr txBox="1"/>
              <p:nvPr/>
            </p:nvSpPr>
            <p:spPr>
              <a:xfrm>
                <a:off x="6025367" y="3658955"/>
                <a:ext cx="4166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D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CAF527-A8D4-E340-BC8A-42AE5364FE64}"/>
                  </a:ext>
                </a:extLst>
              </p:cNvPr>
              <p:cNvSpPr txBox="1"/>
              <p:nvPr/>
            </p:nvSpPr>
            <p:spPr>
              <a:xfrm>
                <a:off x="8911632" y="6688877"/>
                <a:ext cx="98066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Year</a:t>
                </a:r>
              </a:p>
            </p:txBody>
          </p:sp>
          <p:graphicFrame>
            <p:nvGraphicFramePr>
              <p:cNvPr id="15" name="Chart 14">
                <a:extLst>
                  <a:ext uri="{FF2B5EF4-FFF2-40B4-BE49-F238E27FC236}">
                    <a16:creationId xmlns:a16="http://schemas.microsoft.com/office/drawing/2014/main" id="{11501123-881E-9D40-AAE7-B5EBED6C2D8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35832859"/>
                  </p:ext>
                </p:extLst>
              </p:nvPr>
            </p:nvGraphicFramePr>
            <p:xfrm>
              <a:off x="6550227" y="3932130"/>
              <a:ext cx="5064849" cy="27999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276189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95CF6C-10EC-9A4A-A6E6-8FC0094D9A84}"/>
              </a:ext>
            </a:extLst>
          </p:cNvPr>
          <p:cNvGrpSpPr/>
          <p:nvPr/>
        </p:nvGrpSpPr>
        <p:grpSpPr>
          <a:xfrm>
            <a:off x="0" y="-1951582"/>
            <a:ext cx="6688718" cy="8117908"/>
            <a:chOff x="0" y="-1951582"/>
            <a:chExt cx="6688718" cy="81179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2F8849-15B0-D843-B3F4-8B0BED1594AE}"/>
                </a:ext>
              </a:extLst>
            </p:cNvPr>
            <p:cNvSpPr txBox="1"/>
            <p:nvPr/>
          </p:nvSpPr>
          <p:spPr>
            <a:xfrm>
              <a:off x="0" y="-1951582"/>
              <a:ext cx="416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CF7D28-5784-3D4C-82E0-03DD5593801B}"/>
                </a:ext>
              </a:extLst>
            </p:cNvPr>
            <p:cNvSpPr txBox="1"/>
            <p:nvPr/>
          </p:nvSpPr>
          <p:spPr>
            <a:xfrm>
              <a:off x="11029" y="2322115"/>
              <a:ext cx="4166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B</a:t>
              </a:r>
            </a:p>
          </p:txBody>
        </p: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38320216-55C6-F04E-BF33-4DF28E7081F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67879803"/>
                </p:ext>
              </p:extLst>
            </p:nvPr>
          </p:nvGraphicFramePr>
          <p:xfrm>
            <a:off x="303415" y="-1934661"/>
            <a:ext cx="6385303" cy="46481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0EDD996-2102-C54D-89EF-9AD8DCB2A412}"/>
                </a:ext>
              </a:extLst>
            </p:cNvPr>
            <p:cNvSpPr txBox="1"/>
            <p:nvPr/>
          </p:nvSpPr>
          <p:spPr>
            <a:xfrm rot="16200000">
              <a:off x="-1185472" y="-377462"/>
              <a:ext cx="3117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Ratio of year 2022 to a previous year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B0279B-8DDD-644D-9DB8-08DBDD1DE6BB}"/>
                </a:ext>
              </a:extLst>
            </p:cNvPr>
            <p:cNvSpPr txBox="1"/>
            <p:nvPr/>
          </p:nvSpPr>
          <p:spPr>
            <a:xfrm rot="16200000">
              <a:off x="-1185471" y="3695963"/>
              <a:ext cx="3117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Ratio of a year to a previous year</a:t>
              </a:r>
            </a:p>
          </p:txBody>
        </p:sp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C843EC98-6567-854C-AB5D-521AF8F6AC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51973049"/>
                </p:ext>
              </p:extLst>
            </p:nvPr>
          </p:nvGraphicFramePr>
          <p:xfrm>
            <a:off x="611192" y="2322115"/>
            <a:ext cx="6077526" cy="38442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4294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DDCFC0-6B4A-5E47-8BDB-050A1CE89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46050"/>
            <a:ext cx="116078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2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633BE72-16FB-8146-869E-9BD59E9187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0443439"/>
              </p:ext>
            </p:extLst>
          </p:nvPr>
        </p:nvGraphicFramePr>
        <p:xfrm>
          <a:off x="3052893" y="2443474"/>
          <a:ext cx="6425520" cy="3921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94371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28</Words>
  <Application>Microsoft Macintosh PowerPoint</Application>
  <PresentationFormat>Widescreen</PresentationFormat>
  <Paragraphs>14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2023-03-08T00:16:11Z</dcterms:created>
  <dcterms:modified xsi:type="dcterms:W3CDTF">2023-04-26T14:52:43Z</dcterms:modified>
</cp:coreProperties>
</file>